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58" r:id="rId3"/>
    <p:sldId id="359" r:id="rId4"/>
    <p:sldId id="360" r:id="rId5"/>
    <p:sldId id="361" r:id="rId6"/>
    <p:sldId id="266" r:id="rId7"/>
    <p:sldId id="257" r:id="rId8"/>
    <p:sldId id="258" r:id="rId9"/>
    <p:sldId id="259" r:id="rId10"/>
    <p:sldId id="260" r:id="rId11"/>
    <p:sldId id="289" r:id="rId12"/>
    <p:sldId id="261" r:id="rId13"/>
    <p:sldId id="288" r:id="rId14"/>
    <p:sldId id="262" r:id="rId15"/>
    <p:sldId id="263" r:id="rId16"/>
    <p:sldId id="264" r:id="rId17"/>
    <p:sldId id="265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208"/>
    <p:restoredTop sz="94624"/>
  </p:normalViewPr>
  <p:slideViewPr>
    <p:cSldViewPr snapToGrid="0" snapToObjects="1">
      <p:cViewPr varScale="1">
        <p:scale>
          <a:sx n="103" d="100"/>
          <a:sy n="103" d="100"/>
        </p:scale>
        <p:origin x="176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6C3B2B-0DCA-B14B-934D-D077D9FB727B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E1C36477-3715-9B45-AC14-5F71EADD7014}">
      <dgm:prSet phldrT="[Texte]"/>
      <dgm:spPr/>
      <dgm:t>
        <a:bodyPr/>
        <a:lstStyle/>
        <a:p>
          <a:r>
            <a:rPr lang="en-US" dirty="0"/>
            <a:t>Specification of effects</a:t>
          </a:r>
        </a:p>
      </dgm:t>
    </dgm:pt>
    <dgm:pt modelId="{627F4C72-31DB-974C-9FF8-FF6B0FC7B3D6}" type="parTrans" cxnId="{5BC5D5D1-5173-0645-A9D4-AFF8F58B882E}">
      <dgm:prSet/>
      <dgm:spPr/>
      <dgm:t>
        <a:bodyPr/>
        <a:lstStyle/>
        <a:p>
          <a:endParaRPr lang="en-US"/>
        </a:p>
      </dgm:t>
    </dgm:pt>
    <dgm:pt modelId="{C46FD3AF-5C51-5945-8BA7-199631C35B32}" type="sibTrans" cxnId="{5BC5D5D1-5173-0645-A9D4-AFF8F58B882E}">
      <dgm:prSet/>
      <dgm:spPr/>
      <dgm:t>
        <a:bodyPr/>
        <a:lstStyle/>
        <a:p>
          <a:endParaRPr lang="en-US"/>
        </a:p>
      </dgm:t>
    </dgm:pt>
    <dgm:pt modelId="{082186F2-40F4-5D4C-811A-30B6EFAE64E0}">
      <dgm:prSet phldrT="[Texte]"/>
      <dgm:spPr/>
      <dgm:t>
        <a:bodyPr/>
        <a:lstStyle/>
        <a:p>
          <a:r>
            <a:rPr lang="en-US"/>
            <a:t>Flow analysis</a:t>
          </a:r>
          <a:endParaRPr lang="en-US" dirty="0"/>
        </a:p>
      </dgm:t>
    </dgm:pt>
    <dgm:pt modelId="{2AE67384-F1FD-B541-B461-ABD38499BC3B}" type="parTrans" cxnId="{D1DDADB7-E823-A245-B4FA-0FB9E2018910}">
      <dgm:prSet/>
      <dgm:spPr/>
      <dgm:t>
        <a:bodyPr/>
        <a:lstStyle/>
        <a:p>
          <a:endParaRPr lang="en-US"/>
        </a:p>
      </dgm:t>
    </dgm:pt>
    <dgm:pt modelId="{53C17ED3-31E4-144C-BD83-97049AB09798}" type="sibTrans" cxnId="{D1DDADB7-E823-A245-B4FA-0FB9E2018910}">
      <dgm:prSet/>
      <dgm:spPr/>
      <dgm:t>
        <a:bodyPr/>
        <a:lstStyle/>
        <a:p>
          <a:endParaRPr lang="en-US"/>
        </a:p>
      </dgm:t>
    </dgm:pt>
    <dgm:pt modelId="{9D27558B-14A8-0B46-AD67-5D05B0320CA0}">
      <dgm:prSet phldrT="[Texte]"/>
      <dgm:spPr/>
      <dgm:t>
        <a:bodyPr/>
        <a:lstStyle/>
        <a:p>
          <a:r>
            <a:rPr lang="en-US" dirty="0"/>
            <a:t>Program implements specification</a:t>
          </a:r>
        </a:p>
      </dgm:t>
    </dgm:pt>
    <dgm:pt modelId="{0378260B-C829-7C42-BBC9-C873B2C83D7D}" type="parTrans" cxnId="{57E02327-D84D-3A48-9924-0A9B4839C712}">
      <dgm:prSet/>
      <dgm:spPr/>
      <dgm:t>
        <a:bodyPr/>
        <a:lstStyle/>
        <a:p>
          <a:endParaRPr lang="en-US"/>
        </a:p>
      </dgm:t>
    </dgm:pt>
    <dgm:pt modelId="{BE4AE7F1-5785-BB43-80F4-0ED1F81609DD}" type="sibTrans" cxnId="{57E02327-D84D-3A48-9924-0A9B4839C712}">
      <dgm:prSet/>
      <dgm:spPr/>
      <dgm:t>
        <a:bodyPr/>
        <a:lstStyle/>
        <a:p>
          <a:endParaRPr lang="en-US"/>
        </a:p>
      </dgm:t>
    </dgm:pt>
    <dgm:pt modelId="{3FE1F852-91F7-A945-BFF3-25AF5BBA1B38}" type="pres">
      <dgm:prSet presAssocID="{CD6C3B2B-0DCA-B14B-934D-D077D9FB727B}" presName="Name0" presStyleCnt="0">
        <dgm:presLayoutVars>
          <dgm:dir/>
          <dgm:animLvl val="lvl"/>
          <dgm:resizeHandles val="exact"/>
        </dgm:presLayoutVars>
      </dgm:prSet>
      <dgm:spPr/>
    </dgm:pt>
    <dgm:pt modelId="{D1369577-EC9B-934F-8531-CD6A90A3D767}" type="pres">
      <dgm:prSet presAssocID="{E1C36477-3715-9B45-AC14-5F71EADD701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ACDE36A-AA22-424C-BACB-1C0BB62F5F6D}" type="pres">
      <dgm:prSet presAssocID="{C46FD3AF-5C51-5945-8BA7-199631C35B32}" presName="parTxOnlySpace" presStyleCnt="0"/>
      <dgm:spPr/>
    </dgm:pt>
    <dgm:pt modelId="{164DA58B-7EE9-FC4D-AEE8-FD0673256FDF}" type="pres">
      <dgm:prSet presAssocID="{082186F2-40F4-5D4C-811A-30B6EFAE64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4BE4CC7D-46C1-EC48-A28F-EA3423B53A26}" type="pres">
      <dgm:prSet presAssocID="{53C17ED3-31E4-144C-BD83-97049AB09798}" presName="parTxOnlySpace" presStyleCnt="0"/>
      <dgm:spPr/>
    </dgm:pt>
    <dgm:pt modelId="{5F876772-B122-6245-ADC1-F05F8FD207A6}" type="pres">
      <dgm:prSet presAssocID="{9D27558B-14A8-0B46-AD67-5D05B0320CA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7E02327-D84D-3A48-9924-0A9B4839C712}" srcId="{CD6C3B2B-0DCA-B14B-934D-D077D9FB727B}" destId="{9D27558B-14A8-0B46-AD67-5D05B0320CA0}" srcOrd="2" destOrd="0" parTransId="{0378260B-C829-7C42-BBC9-C873B2C83D7D}" sibTransId="{BE4AE7F1-5785-BB43-80F4-0ED1F81609DD}"/>
    <dgm:cxn modelId="{5E3BAB51-9681-6246-844F-10D24DE866D5}" type="presOf" srcId="{082186F2-40F4-5D4C-811A-30B6EFAE64E0}" destId="{164DA58B-7EE9-FC4D-AEE8-FD0673256FDF}" srcOrd="0" destOrd="0" presId="urn:microsoft.com/office/officeart/2005/8/layout/chevron1"/>
    <dgm:cxn modelId="{0D94D173-E237-DF45-97CC-B4B1090345DB}" type="presOf" srcId="{E1C36477-3715-9B45-AC14-5F71EADD7014}" destId="{D1369577-EC9B-934F-8531-CD6A90A3D767}" srcOrd="0" destOrd="0" presId="urn:microsoft.com/office/officeart/2005/8/layout/chevron1"/>
    <dgm:cxn modelId="{CB43168D-2D32-394F-987E-81D6F6BFFC1D}" type="presOf" srcId="{CD6C3B2B-0DCA-B14B-934D-D077D9FB727B}" destId="{3FE1F852-91F7-A945-BFF3-25AF5BBA1B38}" srcOrd="0" destOrd="0" presId="urn:microsoft.com/office/officeart/2005/8/layout/chevron1"/>
    <dgm:cxn modelId="{D1DDADB7-E823-A245-B4FA-0FB9E2018910}" srcId="{CD6C3B2B-0DCA-B14B-934D-D077D9FB727B}" destId="{082186F2-40F4-5D4C-811A-30B6EFAE64E0}" srcOrd="1" destOrd="0" parTransId="{2AE67384-F1FD-B541-B461-ABD38499BC3B}" sibTransId="{53C17ED3-31E4-144C-BD83-97049AB09798}"/>
    <dgm:cxn modelId="{5BC5D5D1-5173-0645-A9D4-AFF8F58B882E}" srcId="{CD6C3B2B-0DCA-B14B-934D-D077D9FB727B}" destId="{E1C36477-3715-9B45-AC14-5F71EADD7014}" srcOrd="0" destOrd="0" parTransId="{627F4C72-31DB-974C-9FF8-FF6B0FC7B3D6}" sibTransId="{C46FD3AF-5C51-5945-8BA7-199631C35B32}"/>
    <dgm:cxn modelId="{A1B94BDD-52D2-0545-B926-FBE636FBB2E7}" type="presOf" srcId="{9D27558B-14A8-0B46-AD67-5D05B0320CA0}" destId="{5F876772-B122-6245-ADC1-F05F8FD207A6}" srcOrd="0" destOrd="0" presId="urn:microsoft.com/office/officeart/2005/8/layout/chevron1"/>
    <dgm:cxn modelId="{ABC6B14B-D24D-5B42-9814-BF94A6DC3B35}" type="presParOf" srcId="{3FE1F852-91F7-A945-BFF3-25AF5BBA1B38}" destId="{D1369577-EC9B-934F-8531-CD6A90A3D767}" srcOrd="0" destOrd="0" presId="urn:microsoft.com/office/officeart/2005/8/layout/chevron1"/>
    <dgm:cxn modelId="{0174EAB1-AD92-F34B-9272-5B4D637125CD}" type="presParOf" srcId="{3FE1F852-91F7-A945-BFF3-25AF5BBA1B38}" destId="{DACDE36A-AA22-424C-BACB-1C0BB62F5F6D}" srcOrd="1" destOrd="0" presId="urn:microsoft.com/office/officeart/2005/8/layout/chevron1"/>
    <dgm:cxn modelId="{F2F1B056-40C8-CE45-9E0C-BC96B3B9D0AF}" type="presParOf" srcId="{3FE1F852-91F7-A945-BFF3-25AF5BBA1B38}" destId="{164DA58B-7EE9-FC4D-AEE8-FD0673256FDF}" srcOrd="2" destOrd="0" presId="urn:microsoft.com/office/officeart/2005/8/layout/chevron1"/>
    <dgm:cxn modelId="{5F86CBC7-C9E7-B847-BD3E-F9CB529B466E}" type="presParOf" srcId="{3FE1F852-91F7-A945-BFF3-25AF5BBA1B38}" destId="{4BE4CC7D-46C1-EC48-A28F-EA3423B53A26}" srcOrd="3" destOrd="0" presId="urn:microsoft.com/office/officeart/2005/8/layout/chevron1"/>
    <dgm:cxn modelId="{89418CAB-4BF6-534D-95C7-D4AC9BBE1A00}" type="presParOf" srcId="{3FE1F852-91F7-A945-BFF3-25AF5BBA1B38}" destId="{5F876772-B122-6245-ADC1-F05F8FD207A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6C3B2B-0DCA-B14B-934D-D077D9FB727B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E1C36477-3715-9B45-AC14-5F71EADD7014}">
      <dgm:prSet phldrT="[Texte]"/>
      <dgm:spPr/>
      <dgm:t>
        <a:bodyPr/>
        <a:lstStyle/>
        <a:p>
          <a:r>
            <a:rPr lang="en-US" dirty="0"/>
            <a:t>Specification of properties</a:t>
          </a:r>
        </a:p>
      </dgm:t>
    </dgm:pt>
    <dgm:pt modelId="{627F4C72-31DB-974C-9FF8-FF6B0FC7B3D6}" type="parTrans" cxnId="{5BC5D5D1-5173-0645-A9D4-AFF8F58B882E}">
      <dgm:prSet/>
      <dgm:spPr/>
      <dgm:t>
        <a:bodyPr/>
        <a:lstStyle/>
        <a:p>
          <a:endParaRPr lang="en-US"/>
        </a:p>
      </dgm:t>
    </dgm:pt>
    <dgm:pt modelId="{C46FD3AF-5C51-5945-8BA7-199631C35B32}" type="sibTrans" cxnId="{5BC5D5D1-5173-0645-A9D4-AFF8F58B882E}">
      <dgm:prSet/>
      <dgm:spPr/>
      <dgm:t>
        <a:bodyPr/>
        <a:lstStyle/>
        <a:p>
          <a:endParaRPr lang="en-US"/>
        </a:p>
      </dgm:t>
    </dgm:pt>
    <dgm:pt modelId="{082186F2-40F4-5D4C-811A-30B6EFAE64E0}">
      <dgm:prSet phldrT="[Texte]"/>
      <dgm:spPr/>
      <dgm:t>
        <a:bodyPr/>
        <a:lstStyle/>
        <a:p>
          <a:r>
            <a:rPr lang="en-US"/>
            <a:t>Proof</a:t>
          </a:r>
          <a:endParaRPr lang="en-US" dirty="0"/>
        </a:p>
      </dgm:t>
    </dgm:pt>
    <dgm:pt modelId="{2AE67384-F1FD-B541-B461-ABD38499BC3B}" type="parTrans" cxnId="{D1DDADB7-E823-A245-B4FA-0FB9E2018910}">
      <dgm:prSet/>
      <dgm:spPr/>
      <dgm:t>
        <a:bodyPr/>
        <a:lstStyle/>
        <a:p>
          <a:endParaRPr lang="en-US"/>
        </a:p>
      </dgm:t>
    </dgm:pt>
    <dgm:pt modelId="{53C17ED3-31E4-144C-BD83-97049AB09798}" type="sibTrans" cxnId="{D1DDADB7-E823-A245-B4FA-0FB9E2018910}">
      <dgm:prSet/>
      <dgm:spPr/>
      <dgm:t>
        <a:bodyPr/>
        <a:lstStyle/>
        <a:p>
          <a:endParaRPr lang="en-US"/>
        </a:p>
      </dgm:t>
    </dgm:pt>
    <dgm:pt modelId="{9D27558B-14A8-0B46-AD67-5D05B0320CA0}">
      <dgm:prSet phldrT="[Texte]"/>
      <dgm:spPr/>
      <dgm:t>
        <a:bodyPr/>
        <a:lstStyle/>
        <a:p>
          <a:r>
            <a:rPr lang="en-US" dirty="0"/>
            <a:t>Program implements specification</a:t>
          </a:r>
        </a:p>
      </dgm:t>
    </dgm:pt>
    <dgm:pt modelId="{0378260B-C829-7C42-BBC9-C873B2C83D7D}" type="parTrans" cxnId="{57E02327-D84D-3A48-9924-0A9B4839C712}">
      <dgm:prSet/>
      <dgm:spPr/>
      <dgm:t>
        <a:bodyPr/>
        <a:lstStyle/>
        <a:p>
          <a:endParaRPr lang="en-US"/>
        </a:p>
      </dgm:t>
    </dgm:pt>
    <dgm:pt modelId="{BE4AE7F1-5785-BB43-80F4-0ED1F81609DD}" type="sibTrans" cxnId="{57E02327-D84D-3A48-9924-0A9B4839C712}">
      <dgm:prSet/>
      <dgm:spPr/>
      <dgm:t>
        <a:bodyPr/>
        <a:lstStyle/>
        <a:p>
          <a:endParaRPr lang="en-US"/>
        </a:p>
      </dgm:t>
    </dgm:pt>
    <dgm:pt modelId="{3FE1F852-91F7-A945-BFF3-25AF5BBA1B38}" type="pres">
      <dgm:prSet presAssocID="{CD6C3B2B-0DCA-B14B-934D-D077D9FB727B}" presName="Name0" presStyleCnt="0">
        <dgm:presLayoutVars>
          <dgm:dir/>
          <dgm:animLvl val="lvl"/>
          <dgm:resizeHandles val="exact"/>
        </dgm:presLayoutVars>
      </dgm:prSet>
      <dgm:spPr/>
    </dgm:pt>
    <dgm:pt modelId="{D1369577-EC9B-934F-8531-CD6A90A3D767}" type="pres">
      <dgm:prSet presAssocID="{E1C36477-3715-9B45-AC14-5F71EADD701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ACDE36A-AA22-424C-BACB-1C0BB62F5F6D}" type="pres">
      <dgm:prSet presAssocID="{C46FD3AF-5C51-5945-8BA7-199631C35B32}" presName="parTxOnlySpace" presStyleCnt="0"/>
      <dgm:spPr/>
    </dgm:pt>
    <dgm:pt modelId="{164DA58B-7EE9-FC4D-AEE8-FD0673256FDF}" type="pres">
      <dgm:prSet presAssocID="{082186F2-40F4-5D4C-811A-30B6EFAE64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4BE4CC7D-46C1-EC48-A28F-EA3423B53A26}" type="pres">
      <dgm:prSet presAssocID="{53C17ED3-31E4-144C-BD83-97049AB09798}" presName="parTxOnlySpace" presStyleCnt="0"/>
      <dgm:spPr/>
    </dgm:pt>
    <dgm:pt modelId="{5F876772-B122-6245-ADC1-F05F8FD207A6}" type="pres">
      <dgm:prSet presAssocID="{9D27558B-14A8-0B46-AD67-5D05B0320CA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7E02327-D84D-3A48-9924-0A9B4839C712}" srcId="{CD6C3B2B-0DCA-B14B-934D-D077D9FB727B}" destId="{9D27558B-14A8-0B46-AD67-5D05B0320CA0}" srcOrd="2" destOrd="0" parTransId="{0378260B-C829-7C42-BBC9-C873B2C83D7D}" sibTransId="{BE4AE7F1-5785-BB43-80F4-0ED1F81609DD}"/>
    <dgm:cxn modelId="{BFDD7B7E-B470-DF46-A9B5-C725CAFC8FAB}" type="presOf" srcId="{E1C36477-3715-9B45-AC14-5F71EADD7014}" destId="{D1369577-EC9B-934F-8531-CD6A90A3D767}" srcOrd="0" destOrd="0" presId="urn:microsoft.com/office/officeart/2005/8/layout/chevron1"/>
    <dgm:cxn modelId="{87F0879B-7A72-E04E-B1A1-38D05BC30EBA}" type="presOf" srcId="{082186F2-40F4-5D4C-811A-30B6EFAE64E0}" destId="{164DA58B-7EE9-FC4D-AEE8-FD0673256FDF}" srcOrd="0" destOrd="0" presId="urn:microsoft.com/office/officeart/2005/8/layout/chevron1"/>
    <dgm:cxn modelId="{D1DDADB7-E823-A245-B4FA-0FB9E2018910}" srcId="{CD6C3B2B-0DCA-B14B-934D-D077D9FB727B}" destId="{082186F2-40F4-5D4C-811A-30B6EFAE64E0}" srcOrd="1" destOrd="0" parTransId="{2AE67384-F1FD-B541-B461-ABD38499BC3B}" sibTransId="{53C17ED3-31E4-144C-BD83-97049AB09798}"/>
    <dgm:cxn modelId="{5BC5D5D1-5173-0645-A9D4-AFF8F58B882E}" srcId="{CD6C3B2B-0DCA-B14B-934D-D077D9FB727B}" destId="{E1C36477-3715-9B45-AC14-5F71EADD7014}" srcOrd="0" destOrd="0" parTransId="{627F4C72-31DB-974C-9FF8-FF6B0FC7B3D6}" sibTransId="{C46FD3AF-5C51-5945-8BA7-199631C35B32}"/>
    <dgm:cxn modelId="{7BBDB8E4-DC9E-2D4F-B61B-1D1ACEF7841A}" type="presOf" srcId="{9D27558B-14A8-0B46-AD67-5D05B0320CA0}" destId="{5F876772-B122-6245-ADC1-F05F8FD207A6}" srcOrd="0" destOrd="0" presId="urn:microsoft.com/office/officeart/2005/8/layout/chevron1"/>
    <dgm:cxn modelId="{6AF148EA-0384-FF41-96CD-95AD97DB9285}" type="presOf" srcId="{CD6C3B2B-0DCA-B14B-934D-D077D9FB727B}" destId="{3FE1F852-91F7-A945-BFF3-25AF5BBA1B38}" srcOrd="0" destOrd="0" presId="urn:microsoft.com/office/officeart/2005/8/layout/chevron1"/>
    <dgm:cxn modelId="{C3E1B2F1-2875-A94B-AB6E-D055AD82C943}" type="presParOf" srcId="{3FE1F852-91F7-A945-BFF3-25AF5BBA1B38}" destId="{D1369577-EC9B-934F-8531-CD6A90A3D767}" srcOrd="0" destOrd="0" presId="urn:microsoft.com/office/officeart/2005/8/layout/chevron1"/>
    <dgm:cxn modelId="{93A2BA62-561D-414B-8008-4873E7CFA9A8}" type="presParOf" srcId="{3FE1F852-91F7-A945-BFF3-25AF5BBA1B38}" destId="{DACDE36A-AA22-424C-BACB-1C0BB62F5F6D}" srcOrd="1" destOrd="0" presId="urn:microsoft.com/office/officeart/2005/8/layout/chevron1"/>
    <dgm:cxn modelId="{88A26EEC-4322-2744-8424-00FB0C3D2AB2}" type="presParOf" srcId="{3FE1F852-91F7-A945-BFF3-25AF5BBA1B38}" destId="{164DA58B-7EE9-FC4D-AEE8-FD0673256FDF}" srcOrd="2" destOrd="0" presId="urn:microsoft.com/office/officeart/2005/8/layout/chevron1"/>
    <dgm:cxn modelId="{503029BF-01B5-3C4C-872C-1F44DAC4C0E3}" type="presParOf" srcId="{3FE1F852-91F7-A945-BFF3-25AF5BBA1B38}" destId="{4BE4CC7D-46C1-EC48-A28F-EA3423B53A26}" srcOrd="3" destOrd="0" presId="urn:microsoft.com/office/officeart/2005/8/layout/chevron1"/>
    <dgm:cxn modelId="{BCB8C7A2-B820-4D40-B988-0FB4521DD80C}" type="presParOf" srcId="{3FE1F852-91F7-A945-BFF3-25AF5BBA1B38}" destId="{5F876772-B122-6245-ADC1-F05F8FD207A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369577-EC9B-934F-8531-CD6A90A3D767}">
      <dsp:nvSpPr>
        <dsp:cNvPr id="0" name=""/>
        <dsp:cNvSpPr/>
      </dsp:nvSpPr>
      <dsp:spPr>
        <a:xfrm>
          <a:off x="2381" y="2129102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Specification of effects</a:t>
          </a:r>
        </a:p>
      </dsp:txBody>
      <dsp:txXfrm>
        <a:off x="582612" y="2129102"/>
        <a:ext cx="1740694" cy="1160462"/>
      </dsp:txXfrm>
    </dsp:sp>
    <dsp:sp modelId="{164DA58B-7EE9-FC4D-AEE8-FD0673256FDF}">
      <dsp:nvSpPr>
        <dsp:cNvPr id="0" name=""/>
        <dsp:cNvSpPr/>
      </dsp:nvSpPr>
      <dsp:spPr>
        <a:xfrm>
          <a:off x="2613421" y="2129102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Flow analysis</a:t>
          </a:r>
          <a:endParaRPr lang="en-US" sz="2400" kern="1200" dirty="0"/>
        </a:p>
      </dsp:txBody>
      <dsp:txXfrm>
        <a:off x="3193652" y="2129102"/>
        <a:ext cx="1740694" cy="1160462"/>
      </dsp:txXfrm>
    </dsp:sp>
    <dsp:sp modelId="{5F876772-B122-6245-ADC1-F05F8FD207A6}">
      <dsp:nvSpPr>
        <dsp:cNvPr id="0" name=""/>
        <dsp:cNvSpPr/>
      </dsp:nvSpPr>
      <dsp:spPr>
        <a:xfrm>
          <a:off x="5224462" y="2129102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Program implements specification</a:t>
          </a:r>
        </a:p>
      </dsp:txBody>
      <dsp:txXfrm>
        <a:off x="5804693" y="2129102"/>
        <a:ext cx="1740694" cy="11604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369577-EC9B-934F-8531-CD6A90A3D767}">
      <dsp:nvSpPr>
        <dsp:cNvPr id="0" name=""/>
        <dsp:cNvSpPr/>
      </dsp:nvSpPr>
      <dsp:spPr>
        <a:xfrm>
          <a:off x="2381" y="2129102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Specification of properties</a:t>
          </a:r>
        </a:p>
      </dsp:txBody>
      <dsp:txXfrm>
        <a:off x="582612" y="2129102"/>
        <a:ext cx="1740694" cy="1160462"/>
      </dsp:txXfrm>
    </dsp:sp>
    <dsp:sp modelId="{164DA58B-7EE9-FC4D-AEE8-FD0673256FDF}">
      <dsp:nvSpPr>
        <dsp:cNvPr id="0" name=""/>
        <dsp:cNvSpPr/>
      </dsp:nvSpPr>
      <dsp:spPr>
        <a:xfrm>
          <a:off x="2613421" y="2129102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Proof</a:t>
          </a:r>
          <a:endParaRPr lang="en-US" sz="2400" kern="1200" dirty="0"/>
        </a:p>
      </dsp:txBody>
      <dsp:txXfrm>
        <a:off x="3193652" y="2129102"/>
        <a:ext cx="1740694" cy="1160462"/>
      </dsp:txXfrm>
    </dsp:sp>
    <dsp:sp modelId="{5F876772-B122-6245-ADC1-F05F8FD207A6}">
      <dsp:nvSpPr>
        <dsp:cNvPr id="0" name=""/>
        <dsp:cNvSpPr/>
      </dsp:nvSpPr>
      <dsp:spPr>
        <a:xfrm>
          <a:off x="5224462" y="2129102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Program implements specification</a:t>
          </a:r>
        </a:p>
      </dsp:txBody>
      <dsp:txXfrm>
        <a:off x="5804693" y="2129102"/>
        <a:ext cx="1740694" cy="11604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E06911-4306-4B4E-A6E1-66BF5B70FF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4C196DE-7882-D54D-B77C-F8B903BF3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57B17D2-6555-E945-A310-55EE79771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63B90-B4FA-694F-B26F-3A06C7327631}" type="datetimeFigureOut">
              <a:rPr lang="en-US" smtClean="0"/>
              <a:t>7/12/18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D2E8731-F868-ED43-80C1-B3DC5A21E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9F938D-9A61-E14D-B479-03F0E6A92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B1909-25A8-774B-B7CA-4DB401BD03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42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65E0B5-EA18-C244-A783-199359068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182209B-FE13-6D4C-9158-D944EAA87F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708735B-FA5C-1C45-AF3D-4FFCB8660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63B90-B4FA-694F-B26F-3A06C7327631}" type="datetimeFigureOut">
              <a:rPr lang="en-US" smtClean="0"/>
              <a:t>7/12/18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CE6151E-1661-1F4F-AE0C-69DED09E3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011CAA7-723B-2A4F-B6DF-A1037A80C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B1909-25A8-774B-B7CA-4DB401BD03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16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552F587-28A6-BC4C-9B6A-45F5F0C18C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EA86F3E-A90C-8C49-877B-C2FF8CF41D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963886-C6F4-7C49-A9A1-6DBE9EC05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63B90-B4FA-694F-B26F-3A06C7327631}" type="datetimeFigureOut">
              <a:rPr lang="en-US" smtClean="0"/>
              <a:t>7/12/18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022ECA-606F-9F4B-89BA-0A4299163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7ED13AC-F0C8-5747-A3FB-EB2A780A7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B1909-25A8-774B-B7CA-4DB401BD03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7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D6E958-0C22-464F-8416-C61DE2FE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7E8CD9-835E-E041-83DB-A4DCF8392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02B1BF1-334F-D24A-9086-76FF2A21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63B90-B4FA-694F-B26F-3A06C7327631}" type="datetimeFigureOut">
              <a:rPr lang="en-US" smtClean="0"/>
              <a:t>7/12/18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9523EBD-3A75-904E-B116-07772AC70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8E83E47-DAD0-1441-80B5-E21779341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B1909-25A8-774B-B7CA-4DB401BD03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520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8031DA-4215-CF4C-A506-78A8835FC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1BE127F-C643-A542-A7D1-6E3D94D3A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02D286-82CC-DC49-BE0F-76F010EC4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63B90-B4FA-694F-B26F-3A06C7327631}" type="datetimeFigureOut">
              <a:rPr lang="en-US" smtClean="0"/>
              <a:t>7/12/18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0A2178A-5C99-C449-A9E9-2D3517F7C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106867-8541-064F-8EC4-D3A2F4FD1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B1909-25A8-774B-B7CA-4DB401BD03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02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CA4439-5337-8442-8F2C-97EE59196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4D70E3A-81EB-1442-8A36-3B91B77C6F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A342B1F-0DA3-F146-B2A1-D8B24F96F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E59D3C5-AC11-3841-83AC-2F8A19603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63B90-B4FA-694F-B26F-3A06C7327631}" type="datetimeFigureOut">
              <a:rPr lang="en-US" smtClean="0"/>
              <a:t>7/12/18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368F873-02AD-7F4F-BDE3-B555819DB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509D718-851B-7941-B814-5858B76BB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B1909-25A8-774B-B7CA-4DB401BD03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50157B-FECB-D444-9083-0E0A04071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2639D8E-514D-774E-A48A-319618728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4841DA0-FC39-0D41-ABD3-6A7CDB409D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7D6D5BD-8F96-4D46-A238-63536052A8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0A00027-EA8A-314F-9E7A-E62098D71C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49B034B-68E9-6947-9CFE-268F96028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63B90-B4FA-694F-B26F-3A06C7327631}" type="datetimeFigureOut">
              <a:rPr lang="en-US" smtClean="0"/>
              <a:t>7/12/18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389CEF4-85AB-5C4C-8C72-1F6B24195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4D4E6F1-FF24-8243-BD5A-63391143F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B1909-25A8-774B-B7CA-4DB401BD03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199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799DAE-C541-5048-ACCB-331A91608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9AD67CD-83CE-2E40-86AC-FE22C22F6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63B90-B4FA-694F-B26F-3A06C7327631}" type="datetimeFigureOut">
              <a:rPr lang="en-US" smtClean="0"/>
              <a:t>7/12/18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871E45-5056-F846-9CD1-46FED7806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F800E15-8A36-2E4F-A2F8-2D56BAF6B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B1909-25A8-774B-B7CA-4DB401BD03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953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E36C197-5CFF-4243-928F-04A48B935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63B90-B4FA-694F-B26F-3A06C7327631}" type="datetimeFigureOut">
              <a:rPr lang="en-US" smtClean="0"/>
              <a:t>7/12/18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6B72CA9-E4FB-B042-9E6A-651E39785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EB3DE8-2CEB-8540-B170-8359FBB13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B1909-25A8-774B-B7CA-4DB401BD03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406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F20340-4DA1-D74E-BAA3-EA7C4BA20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B261B7-92B4-A342-A717-9A968F0BB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84C8EBA-2062-7944-B8CD-AEDF674607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DF25932-9FB6-414E-8734-B453F3FBB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63B90-B4FA-694F-B26F-3A06C7327631}" type="datetimeFigureOut">
              <a:rPr lang="en-US" smtClean="0"/>
              <a:t>7/12/18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C6C7A20-C1AA-704A-9785-FA0BB9C66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E0E0F30-B864-F946-8C8B-53B7F07D0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B1909-25A8-774B-B7CA-4DB401BD03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45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728701-9E43-964E-A515-F477820B2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E93471E-C83D-DA4D-8F80-1AF0E7892E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1270955-0A0C-D74A-B80A-36CDA5E5B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FFE23EE-F111-5D45-9C3F-6FDB18263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63B90-B4FA-694F-B26F-3A06C7327631}" type="datetimeFigureOut">
              <a:rPr lang="en-US" smtClean="0"/>
              <a:t>7/12/18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C741C96-B1AD-E04E-9A2C-EE6BB1996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D52A2B5-1F0C-774C-A3FC-DC5EDB5B6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B1909-25A8-774B-B7CA-4DB401BD03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953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267C2D5-9AFB-2343-9E5C-DE6B161D1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417B603-2C49-AF45-8B44-B8C20DA7A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0E5BA2-DE99-184E-91ED-9E37F77E83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63B90-B4FA-694F-B26F-3A06C7327631}" type="datetimeFigureOut">
              <a:rPr lang="en-US" smtClean="0"/>
              <a:t>7/12/18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3DCCD6-B26C-B048-AA27-DE0520FEE7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AA8BCBE-A72D-1F4E-B17B-055C3B8CAE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B1909-25A8-774B-B7CA-4DB401BD03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428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9596FD-174C-0647-A99F-3F2CAC3BC7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Boundaries of Formal Program Verification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4F4BB2E-4358-AF4F-8A7D-9E289CF049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Yannick Moy – AdaCore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9BB89DD-9EF6-A845-953C-3A69E784B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718" y="4740274"/>
            <a:ext cx="3657600" cy="12192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680F9CB-21EE-704B-8C55-EBF52D57E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1" y="4513239"/>
            <a:ext cx="1703558" cy="167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57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931051-15A6-A24F-BFEA-C00F61756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Bounding the expertise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E5B908-B6E5-704D-8A18-6279E4299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From the start, SPARK aimed at “good engineering”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Peter </a:t>
            </a:r>
            <a:r>
              <a:rPr lang="en-US" dirty="0" err="1"/>
              <a:t>Amey</a:t>
            </a:r>
            <a:r>
              <a:rPr lang="en-US" dirty="0"/>
              <a:t>, foreword of “High Integrity Software – the SPARK Approach to Safety and Security”, 2002:</a:t>
            </a:r>
          </a:p>
          <a:p>
            <a:pPr marL="0" indent="0">
              <a:buNone/>
            </a:pPr>
            <a:r>
              <a:rPr lang="en-US" i="1" dirty="0"/>
              <a:t>“The migration of static analysis from a painful, post-hoc verification exercise to an integral part of a sound development process is now well-established.”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Most companies still found the expertise required too high</a:t>
            </a:r>
          </a:p>
        </p:txBody>
      </p:sp>
      <p:pic>
        <p:nvPicPr>
          <p:cNvPr id="4" name="Picture 2" descr="https://images-na.ssl-images-amazon.com/images/I/51b0nY-ixZL._AC_UL320_SR234,320_.jpg">
            <a:extLst>
              <a:ext uri="{FF2B5EF4-FFF2-40B4-BE49-F238E27FC236}">
                <a16:creationId xmlns:a16="http://schemas.microsoft.com/office/drawing/2014/main" id="{0C6993DC-A28A-1C4E-A8D6-5C45A3AB2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4914" y="257378"/>
            <a:ext cx="1890861" cy="258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767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931051-15A6-A24F-BFEA-C00F61756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required expertise: manual proof</a:t>
            </a:r>
          </a:p>
        </p:txBody>
      </p:sp>
      <p:pic>
        <p:nvPicPr>
          <p:cNvPr id="7" name="Espace réservé du contenu 4">
            <a:extLst>
              <a:ext uri="{FF2B5EF4-FFF2-40B4-BE49-F238E27FC236}">
                <a16:creationId xmlns:a16="http://schemas.microsoft.com/office/drawing/2014/main" id="{1B82C0B0-AAB7-A94E-81CA-7FCFA86EB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90" y="1812373"/>
            <a:ext cx="5639889" cy="4351338"/>
          </a:xfr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9E653F5-1FD9-AA4C-9856-CBD50F69C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748" y="1563455"/>
            <a:ext cx="3499668" cy="5201779"/>
          </a:xfrm>
          <a:prstGeom prst="rect">
            <a:avLst/>
          </a:prstGeom>
        </p:spPr>
      </p:pic>
      <p:sp>
        <p:nvSpPr>
          <p:cNvPr id="9" name="Flèche vers la droite 8">
            <a:extLst>
              <a:ext uri="{FF2B5EF4-FFF2-40B4-BE49-F238E27FC236}">
                <a16:creationId xmlns:a16="http://schemas.microsoft.com/office/drawing/2014/main" id="{1F476DC6-41F9-7546-B0F2-4398F0DE4F24}"/>
              </a:ext>
            </a:extLst>
          </p:cNvPr>
          <p:cNvSpPr/>
          <p:nvPr/>
        </p:nvSpPr>
        <p:spPr>
          <a:xfrm>
            <a:off x="6589354" y="3790639"/>
            <a:ext cx="901147" cy="4373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35D470A-6FB3-9F4E-A6B7-1B8980ED6E4B}"/>
              </a:ext>
            </a:extLst>
          </p:cNvPr>
          <p:cNvSpPr txBox="1"/>
          <p:nvPr/>
        </p:nvSpPr>
        <p:spPr>
          <a:xfrm>
            <a:off x="4362989" y="2094332"/>
            <a:ext cx="2226365" cy="646331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Verification Condition </a:t>
            </a:r>
          </a:p>
          <a:p>
            <a:r>
              <a:rPr lang="en-US" dirty="0"/>
              <a:t>in SPARK 2005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F8709A0-19E3-664D-816F-B83A9F1BACBA}"/>
              </a:ext>
            </a:extLst>
          </p:cNvPr>
          <p:cNvSpPr txBox="1"/>
          <p:nvPr/>
        </p:nvSpPr>
        <p:spPr>
          <a:xfrm>
            <a:off x="9177676" y="4459845"/>
            <a:ext cx="1516828" cy="646331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Manual Proof</a:t>
            </a:r>
          </a:p>
          <a:p>
            <a:r>
              <a:rPr lang="en-US" dirty="0"/>
              <a:t>in SPARK 2005</a:t>
            </a:r>
          </a:p>
        </p:txBody>
      </p:sp>
    </p:spTree>
    <p:extLst>
      <p:ext uri="{BB962C8B-B14F-4D97-AF65-F5344CB8AC3E}">
        <p14:creationId xmlns:p14="http://schemas.microsoft.com/office/powerpoint/2010/main" val="366848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931051-15A6-A24F-BFEA-C00F61756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Bounding the expertise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E5B908-B6E5-704D-8A18-6279E4299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Critical change in new SPARK: specification is code</a:t>
            </a:r>
          </a:p>
          <a:p>
            <a:pPr lvl="1">
              <a:buFontTx/>
              <a:buChar char="-"/>
            </a:pPr>
            <a:r>
              <a:rPr lang="en-US" dirty="0"/>
              <a:t>same semantics in code and specification</a:t>
            </a:r>
          </a:p>
          <a:p>
            <a:pPr lvl="1">
              <a:buFontTx/>
              <a:buChar char="-"/>
            </a:pPr>
            <a:r>
              <a:rPr lang="en-US" dirty="0"/>
              <a:t>same tools to operate on specification: IDE, compiler, debugger, test</a:t>
            </a:r>
          </a:p>
          <a:p>
            <a:pPr lvl="1">
              <a:buFontTx/>
              <a:buChar char="-"/>
            </a:pPr>
            <a:r>
              <a:rPr lang="en-US" dirty="0"/>
              <a:t>users never look at Verification Conditions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Tool support is most needed to help users with:</a:t>
            </a:r>
          </a:p>
          <a:p>
            <a:pPr>
              <a:buFontTx/>
              <a:buChar char="-"/>
            </a:pPr>
            <a:r>
              <a:rPr lang="en-US" dirty="0"/>
              <a:t>modularity – counterexamples, safety guards, smoke detectors</a:t>
            </a:r>
          </a:p>
          <a:p>
            <a:pPr>
              <a:buFontTx/>
              <a:buChar char="-"/>
            </a:pPr>
            <a:r>
              <a:rPr lang="en-US" dirty="0"/>
              <a:t>induction – loop invariant generation, loop unrolling, loop patterns</a:t>
            </a:r>
          </a:p>
          <a:p>
            <a:pPr>
              <a:buFontTx/>
              <a:buChar char="-"/>
            </a:pPr>
            <a:r>
              <a:rPr lang="en-US" dirty="0"/>
              <a:t>undecidability – guidance on how to address unproved properties</a:t>
            </a:r>
          </a:p>
        </p:txBody>
      </p:sp>
    </p:spTree>
    <p:extLst>
      <p:ext uri="{BB962C8B-B14F-4D97-AF65-F5344CB8AC3E}">
        <p14:creationId xmlns:p14="http://schemas.microsoft.com/office/powerpoint/2010/main" val="3650293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0F1F65-3312-2D4C-B715-098B6D58A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82782" cy="1325563"/>
          </a:xfrm>
        </p:spPr>
        <p:txBody>
          <a:bodyPr>
            <a:normAutofit/>
          </a:bodyPr>
          <a:lstStyle/>
          <a:p>
            <a:r>
              <a:rPr lang="en-US" dirty="0"/>
              <a:t>From tour-de-force to run-of-the-mill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E1C5B5B-2638-F243-BB2D-D6F3C10B5647}"/>
              </a:ext>
            </a:extLst>
          </p:cNvPr>
          <p:cNvSpPr txBox="1"/>
          <p:nvPr/>
        </p:nvSpPr>
        <p:spPr>
          <a:xfrm>
            <a:off x="681036" y="1557811"/>
            <a:ext cx="10187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Example: Skein cryptographic hash algorithm in SPARK (Chapman, 2011)</a:t>
            </a: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07AF2E76-E128-4147-9679-D2BCDAD3AE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57996"/>
              </p:ext>
            </p:extLst>
          </p:nvPr>
        </p:nvGraphicFramePr>
        <p:xfrm>
          <a:off x="681036" y="2338009"/>
          <a:ext cx="1054894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4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74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initial version (SPARK 2005)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current version (SPARK 2014)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41 non-trivial</a:t>
                      </a:r>
                      <a:r>
                        <a:rPr lang="en-US" sz="2400" baseline="0" dirty="0"/>
                        <a:t> contracts for effects and dependencies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 </a:t>
                      </a:r>
                      <a:r>
                        <a:rPr lang="mr-IN" sz="2400" dirty="0"/>
                        <a:t>–</a:t>
                      </a:r>
                      <a:r>
                        <a:rPr lang="en-US" sz="2400" baseline="0" dirty="0"/>
                        <a:t> effects and dependencies are generated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31</a:t>
                      </a:r>
                      <a:r>
                        <a:rPr lang="en-US" sz="2400" baseline="0" dirty="0"/>
                        <a:t> conditions in </a:t>
                      </a:r>
                      <a:r>
                        <a:rPr lang="en-US" sz="2400" dirty="0"/>
                        <a:t>preconditions</a:t>
                      </a:r>
                      <a:r>
                        <a:rPr lang="en-US" sz="2400" baseline="0" dirty="0"/>
                        <a:t> and </a:t>
                      </a:r>
                      <a:r>
                        <a:rPr lang="en-US" sz="2400" baseline="0" dirty="0" err="1"/>
                        <a:t>postconditions</a:t>
                      </a:r>
                      <a:r>
                        <a:rPr lang="en-US" sz="2400" baseline="0" dirty="0"/>
                        <a:t> on internal subprograms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 </a:t>
                      </a:r>
                      <a:r>
                        <a:rPr lang="mr-IN" sz="2400" dirty="0"/>
                        <a:t>–</a:t>
                      </a:r>
                      <a:r>
                        <a:rPr lang="en-US" sz="2400" dirty="0"/>
                        <a:t> internal subprograms are </a:t>
                      </a:r>
                      <a:r>
                        <a:rPr lang="en-US" sz="2400" dirty="0" err="1"/>
                        <a:t>inlined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43 conditions in loop invariants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  <a:r>
                        <a:rPr lang="en-US" sz="2400" baseline="0" dirty="0"/>
                        <a:t> </a:t>
                      </a:r>
                      <a:r>
                        <a:rPr lang="mr-IN" sz="2400" baseline="0" dirty="0"/>
                        <a:t>–</a:t>
                      </a:r>
                      <a:r>
                        <a:rPr lang="en-US" sz="2400" baseline="0" dirty="0"/>
                        <a:t> loop frame conditions are generated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24 cuts</a:t>
                      </a:r>
                      <a:r>
                        <a:rPr lang="en-US" sz="2400" baseline="0" dirty="0"/>
                        <a:t> to avoid combinatorial explosion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 </a:t>
                      </a:r>
                      <a:r>
                        <a:rPr lang="mr-IN" sz="2400" dirty="0"/>
                        <a:t>–</a:t>
                      </a:r>
                      <a:r>
                        <a:rPr lang="en-US" sz="2400" dirty="0"/>
                        <a:t> no combinatorial explosion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22 hint assertions to drive proof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 – no need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7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23 manual proofs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 – no need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558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2439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931051-15A6-A24F-BFEA-C00F61756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expertise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697ADDC-3209-3E45-8BCE-312807194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457" y="1619552"/>
            <a:ext cx="9273396" cy="503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7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931051-15A6-A24F-BFEA-C00F61756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Bounding the effort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1335834-BE4A-EA4A-9BA9-D9D5400D1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723" y="1779383"/>
            <a:ext cx="12463425" cy="463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34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931051-15A6-A24F-BFEA-C00F61756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Expanding to application on legacy software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E5B908-B6E5-704D-8A18-6279E4299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Traditional SPARK development known as “Correct-by-Construction”</a:t>
            </a:r>
          </a:p>
          <a:p>
            <a:pPr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 Not possible to “</a:t>
            </a:r>
            <a:r>
              <a:rPr lang="en-US" dirty="0" err="1">
                <a:sym typeface="Wingdings" pitchFamily="2" charset="2"/>
              </a:rPr>
              <a:t>sparkify</a:t>
            </a:r>
            <a:r>
              <a:rPr lang="en-US" dirty="0">
                <a:sym typeface="Wingdings" pitchFamily="2" charset="2"/>
              </a:rPr>
              <a:t>” existing codebases</a:t>
            </a:r>
          </a:p>
          <a:p>
            <a:pPr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 Not applicable to legacy codebases</a:t>
            </a:r>
          </a:p>
          <a:p>
            <a:pPr>
              <a:buFont typeface="Wingdings" pitchFamily="2" charset="2"/>
              <a:buChar char="à"/>
            </a:pP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 David A. Wheeler: </a:t>
            </a:r>
            <a:r>
              <a:rPr lang="en-US" i="1" dirty="0">
                <a:sym typeface="Wingdings" pitchFamily="2" charset="2"/>
              </a:rPr>
              <a:t>“</a:t>
            </a:r>
            <a:r>
              <a:rPr lang="en-US" i="1" dirty="0"/>
              <a:t>If a system works, it’s a legacy system”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Moving towards application to legacy codebases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 Levels of assurance are critical to support progressive adoption</a:t>
            </a:r>
            <a:endParaRPr lang="en-US" dirty="0"/>
          </a:p>
        </p:txBody>
      </p:sp>
      <p:pic>
        <p:nvPicPr>
          <p:cNvPr id="4" name="Picture 4" descr="Image result for SPARK Ada">
            <a:extLst>
              <a:ext uri="{FF2B5EF4-FFF2-40B4-BE49-F238E27FC236}">
                <a16:creationId xmlns:a16="http://schemas.microsoft.com/office/drawing/2014/main" id="{94104099-8B64-4E41-82F6-AD4EE29D9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115" y="2458168"/>
            <a:ext cx="2091221" cy="270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919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931051-15A6-A24F-BFEA-C00F61756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Expanding the user base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E5B908-B6E5-704D-8A18-6279E4299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Traditional SPARK customers: military, avionics, space, security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More recent applications to medical device, automotive, autonomous vehicles</a:t>
            </a:r>
          </a:p>
          <a:p>
            <a:pPr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 All in the context of industrial R&amp;D projects / POC</a:t>
            </a:r>
          </a:p>
          <a:p>
            <a:pPr>
              <a:buFont typeface="Wingdings" pitchFamily="2" charset="2"/>
              <a:buChar char="à"/>
            </a:pPr>
            <a:r>
              <a:rPr lang="en-US" dirty="0"/>
              <a:t> Still need for general awareness, education, case studies, etc.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 of successful spreading: seL4 highly visible success ➔ </a:t>
            </a:r>
            <a:r>
              <a:rPr lang="en-US" dirty="0" err="1"/>
              <a:t>Muen</a:t>
            </a:r>
            <a:r>
              <a:rPr lang="en-US" dirty="0"/>
              <a:t> separation kernel in SPARK ➔ SPARK kernels at ANSSI, ETH Zurich, etc.</a:t>
            </a:r>
          </a:p>
        </p:txBody>
      </p:sp>
    </p:spTree>
    <p:extLst>
      <p:ext uri="{BB962C8B-B14F-4D97-AF65-F5344CB8AC3E}">
        <p14:creationId xmlns:p14="http://schemas.microsoft.com/office/powerpoint/2010/main" val="538721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0A5437-8EC8-9A4C-85C6-CC7C65BED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– the language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10083F0A-CA2D-CE4F-B080-2C5663C7C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434" y="3979706"/>
            <a:ext cx="2829654" cy="27384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pointers</a:t>
            </a:r>
          </a:p>
          <a:p>
            <a:pPr marL="0" indent="0">
              <a:buNone/>
            </a:pPr>
            <a:r>
              <a:rPr lang="en-US" sz="2400" dirty="0"/>
              <a:t>exception handlers</a:t>
            </a:r>
          </a:p>
          <a:p>
            <a:pPr marL="0" indent="0">
              <a:buNone/>
            </a:pPr>
            <a:r>
              <a:rPr lang="en-US" sz="2400" dirty="0"/>
              <a:t>controlled types</a:t>
            </a:r>
          </a:p>
          <a:p>
            <a:pPr marL="0" indent="0">
              <a:buNone/>
            </a:pPr>
            <a:r>
              <a:rPr lang="en-US" sz="2400" dirty="0"/>
              <a:t>function with effects</a:t>
            </a:r>
          </a:p>
        </p:txBody>
      </p:sp>
      <p:grpSp>
        <p:nvGrpSpPr>
          <p:cNvPr id="6" name="Group 10">
            <a:extLst>
              <a:ext uri="{FF2B5EF4-FFF2-40B4-BE49-F238E27FC236}">
                <a16:creationId xmlns:a16="http://schemas.microsoft.com/office/drawing/2014/main" id="{DAE77465-7E07-E54A-8BEC-8DE102A968A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416665" y="3969599"/>
            <a:ext cx="5329237" cy="2670175"/>
            <a:chOff x="1763688" y="3778473"/>
            <a:chExt cx="5328592" cy="2670474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84BE91A8-4132-ED42-B0C5-A9DBDA7C7E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3688" y="3778473"/>
              <a:ext cx="5328592" cy="1882775"/>
              <a:chOff x="1403648" y="3506788"/>
              <a:chExt cx="5328592" cy="1882775"/>
            </a:xfrm>
          </p:grpSpPr>
          <p:sp>
            <p:nvSpPr>
              <p:cNvPr id="12" name="Oval 4">
                <a:extLst>
                  <a:ext uri="{FF2B5EF4-FFF2-40B4-BE49-F238E27FC236}">
                    <a16:creationId xmlns:a16="http://schemas.microsoft.com/office/drawing/2014/main" id="{6C00DF4C-EDCD-6342-B955-79DCC605F8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1814" y="3516896"/>
                <a:ext cx="3672394" cy="1872667"/>
              </a:xfrm>
              <a:prstGeom prst="ellipse">
                <a:avLst/>
              </a:prstGeom>
              <a:solidFill>
                <a:srgbClr val="7030A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rgbClr val="404040"/>
                  </a:buClr>
                  <a:buChar char="•"/>
                  <a:defRPr sz="1600" b="1">
                    <a:solidFill>
                      <a:srgbClr val="404040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GB" altLang="en-US" sz="1800" b="0" i="1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3" name="Oval 2">
                <a:extLst>
                  <a:ext uri="{FF2B5EF4-FFF2-40B4-BE49-F238E27FC236}">
                    <a16:creationId xmlns:a16="http://schemas.microsoft.com/office/drawing/2014/main" id="{F1E184C5-E062-6F4A-9B27-FD59B1B014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9672" y="3506788"/>
                <a:ext cx="3672394" cy="1872667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rgbClr val="404040"/>
                  </a:buClr>
                  <a:buChar char="•"/>
                  <a:defRPr sz="1600" b="1">
                    <a:solidFill>
                      <a:srgbClr val="404040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GB" altLang="en-US" sz="1800" b="0" i="1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" name="TextBox 3">
                <a:extLst>
                  <a:ext uri="{FF2B5EF4-FFF2-40B4-BE49-F238E27FC236}">
                    <a16:creationId xmlns:a16="http://schemas.microsoft.com/office/drawing/2014/main" id="{A7B37725-6384-5E4B-A427-61917266FE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03648" y="3858346"/>
                <a:ext cx="1404150" cy="11695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rgbClr val="404040"/>
                  </a:buClr>
                  <a:buChar char="•"/>
                  <a:defRPr sz="1600" b="1">
                    <a:solidFill>
                      <a:srgbClr val="404040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GB" altLang="en-US" sz="1400">
                    <a:solidFill>
                      <a:schemeClr val="accent1"/>
                    </a:solidFill>
                    <a:latin typeface="Arial" panose="020B0604020202020204" pitchFamily="34" charset="0"/>
                  </a:rPr>
                  <a:t>Ada</a:t>
                </a:r>
              </a:p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GB" altLang="en-US" sz="1400">
                    <a:solidFill>
                      <a:schemeClr val="accent1"/>
                    </a:solidFill>
                    <a:latin typeface="Arial" panose="020B0604020202020204" pitchFamily="34" charset="0"/>
                  </a:rPr>
                  <a:t>features outside </a:t>
                </a:r>
              </a:p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GB" altLang="en-US" sz="1400">
                    <a:solidFill>
                      <a:schemeClr val="accent1"/>
                    </a:solidFill>
                    <a:latin typeface="Arial" panose="020B0604020202020204" pitchFamily="34" charset="0"/>
                  </a:rPr>
                  <a:t>the SPARK subset</a:t>
                </a:r>
              </a:p>
            </p:txBody>
          </p:sp>
          <p:sp>
            <p:nvSpPr>
              <p:cNvPr id="15" name="TextBox 6">
                <a:extLst>
                  <a:ext uri="{FF2B5EF4-FFF2-40B4-BE49-F238E27FC236}">
                    <a16:creationId xmlns:a16="http://schemas.microsoft.com/office/drawing/2014/main" id="{998349CC-2116-BF48-B279-C180524293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19872" y="3750454"/>
                <a:ext cx="1404150" cy="13853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rgbClr val="404040"/>
                  </a:buClr>
                  <a:buChar char="•"/>
                  <a:defRPr sz="1600" b="1">
                    <a:solidFill>
                      <a:srgbClr val="404040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GB" altLang="en-US" sz="1400">
                    <a:solidFill>
                      <a:schemeClr val="bg1"/>
                    </a:solidFill>
                    <a:latin typeface="Arial" panose="020B0604020202020204" pitchFamily="34" charset="0"/>
                  </a:rPr>
                  <a:t>Core language constructs common to Ada and SPARK</a:t>
                </a:r>
              </a:p>
            </p:txBody>
          </p:sp>
          <p:sp>
            <p:nvSpPr>
              <p:cNvPr id="16" name="TextBox 7">
                <a:extLst>
                  <a:ext uri="{FF2B5EF4-FFF2-40B4-BE49-F238E27FC236}">
                    <a16:creationId xmlns:a16="http://schemas.microsoft.com/office/drawing/2014/main" id="{D48A85C3-7AA3-474B-AE16-BEA3B122458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28090" y="4073789"/>
                <a:ext cx="1404150" cy="7387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rgbClr val="404040"/>
                  </a:buClr>
                  <a:buChar char="•"/>
                  <a:defRPr sz="1600" b="1">
                    <a:solidFill>
                      <a:srgbClr val="404040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GB" altLang="en-US" sz="1400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Additional SPARK aspects</a:t>
                </a:r>
              </a:p>
            </p:txBody>
          </p:sp>
        </p:grpSp>
        <p:cxnSp>
          <p:nvCxnSpPr>
            <p:cNvPr id="8" name="Straight Arrow Connector 2">
              <a:extLst>
                <a:ext uri="{FF2B5EF4-FFF2-40B4-BE49-F238E27FC236}">
                  <a16:creationId xmlns:a16="http://schemas.microsoft.com/office/drawing/2014/main" id="{A490EC56-1A5A-AB4C-AA62-80367DADFD9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051720" y="5949280"/>
              <a:ext cx="3384376" cy="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974ABC38-F7EE-B749-8620-3892D04049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83861" y="5661248"/>
              <a:ext cx="54006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rgbClr val="404040"/>
                </a:buClr>
                <a:buChar char="•"/>
                <a:defRPr sz="1600" b="1">
                  <a:solidFill>
                    <a:srgbClr val="404040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Calibri" panose="020F0502020204030204" pitchFamily="34" charset="0"/>
                  <a:ea typeface="ヒラギノ角ゴ ProN W3" panose="020B0300000000000000" pitchFamily="34" charset="-128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Calibri" panose="020F0502020204030204" pitchFamily="34" charset="0"/>
                  <a:ea typeface="ヒラギノ角ゴ ProN W3" panose="020B0300000000000000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Times" pitchFamily="2" charset="0"/>
                <a:buChar char="•"/>
                <a:defRPr sz="1200">
                  <a:solidFill>
                    <a:schemeClr val="tx1"/>
                  </a:solidFill>
                  <a:latin typeface="Calibri" panose="020F0502020204030204" pitchFamily="34" charset="0"/>
                  <a:ea typeface="ヒラギノ角ゴ ProN W3" panose="020B0300000000000000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Times" pitchFamily="2" charset="0"/>
                <a:buChar char="•"/>
                <a:defRPr sz="1200">
                  <a:solidFill>
                    <a:schemeClr val="tx1"/>
                  </a:solidFill>
                  <a:latin typeface="Calibri" panose="020F0502020204030204" pitchFamily="34" charset="0"/>
                  <a:ea typeface="ヒラギノ角ゴ ProN W3" panose="020B0300000000000000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itchFamily="2" charset="0"/>
                <a:buChar char="•"/>
                <a:defRPr sz="1200">
                  <a:solidFill>
                    <a:schemeClr val="tx1"/>
                  </a:solidFill>
                  <a:latin typeface="Calibri" panose="020F0502020204030204" pitchFamily="34" charset="0"/>
                  <a:ea typeface="ヒラギノ角ゴ ProN W3" panose="020B0300000000000000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itchFamily="2" charset="0"/>
                <a:buChar char="•"/>
                <a:defRPr sz="1200">
                  <a:solidFill>
                    <a:schemeClr val="tx1"/>
                  </a:solidFill>
                  <a:latin typeface="Calibri" panose="020F0502020204030204" pitchFamily="34" charset="0"/>
                  <a:ea typeface="ヒラギノ角ゴ ProN W3" panose="020B0300000000000000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itchFamily="2" charset="0"/>
                <a:buChar char="•"/>
                <a:defRPr sz="1200">
                  <a:solidFill>
                    <a:schemeClr val="tx1"/>
                  </a:solidFill>
                  <a:latin typeface="Calibri" panose="020F0502020204030204" pitchFamily="34" charset="0"/>
                  <a:ea typeface="ヒラギノ角ゴ ProN W3" panose="020B0300000000000000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itchFamily="2" charset="0"/>
                <a:buChar char="•"/>
                <a:defRPr sz="1200">
                  <a:solidFill>
                    <a:schemeClr val="tx1"/>
                  </a:solidFill>
                  <a:latin typeface="Calibri" panose="020F0502020204030204" pitchFamily="34" charset="0"/>
                  <a:ea typeface="ヒラギノ角ゴ ProN W3" panose="020B0300000000000000" pitchFamily="34" charset="-128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GB" altLang="en-US" sz="1400">
                  <a:solidFill>
                    <a:schemeClr val="accent1"/>
                  </a:solidFill>
                  <a:latin typeface="Arial" panose="020B0604020202020204" pitchFamily="34" charset="0"/>
                </a:rPr>
                <a:t>Ada</a:t>
              </a:r>
            </a:p>
          </p:txBody>
        </p:sp>
        <p:cxnSp>
          <p:nvCxnSpPr>
            <p:cNvPr id="10" name="Straight Arrow Connector 12">
              <a:extLst>
                <a:ext uri="{FF2B5EF4-FFF2-40B4-BE49-F238E27FC236}">
                  <a16:creationId xmlns:a16="http://schemas.microsoft.com/office/drawing/2014/main" id="{CBAD3194-B0A6-E54A-852A-1C2DA942034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383861" y="6121425"/>
              <a:ext cx="3384376" cy="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TextBox 13">
              <a:extLst>
                <a:ext uri="{FF2B5EF4-FFF2-40B4-BE49-F238E27FC236}">
                  <a16:creationId xmlns:a16="http://schemas.microsoft.com/office/drawing/2014/main" id="{75E5EAF0-E7E8-2B4D-B580-53E5C03BE9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6002" y="6141170"/>
              <a:ext cx="86411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rgbClr val="404040"/>
                </a:buClr>
                <a:buChar char="•"/>
                <a:defRPr sz="1600" b="1">
                  <a:solidFill>
                    <a:srgbClr val="404040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Calibri" panose="020F0502020204030204" pitchFamily="34" charset="0"/>
                  <a:ea typeface="ヒラギノ角ゴ ProN W3" panose="020B0300000000000000" pitchFamily="34" charset="-128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Calibri" panose="020F0502020204030204" pitchFamily="34" charset="0"/>
                  <a:ea typeface="ヒラギノ角ゴ ProN W3" panose="020B0300000000000000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Times" pitchFamily="2" charset="0"/>
                <a:buChar char="•"/>
                <a:defRPr sz="1200">
                  <a:solidFill>
                    <a:schemeClr val="tx1"/>
                  </a:solidFill>
                  <a:latin typeface="Calibri" panose="020F0502020204030204" pitchFamily="34" charset="0"/>
                  <a:ea typeface="ヒラギノ角ゴ ProN W3" panose="020B0300000000000000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Times" pitchFamily="2" charset="0"/>
                <a:buChar char="•"/>
                <a:defRPr sz="1200">
                  <a:solidFill>
                    <a:schemeClr val="tx1"/>
                  </a:solidFill>
                  <a:latin typeface="Calibri" panose="020F0502020204030204" pitchFamily="34" charset="0"/>
                  <a:ea typeface="ヒラギノ角ゴ ProN W3" panose="020B0300000000000000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itchFamily="2" charset="0"/>
                <a:buChar char="•"/>
                <a:defRPr sz="1200">
                  <a:solidFill>
                    <a:schemeClr val="tx1"/>
                  </a:solidFill>
                  <a:latin typeface="Calibri" panose="020F0502020204030204" pitchFamily="34" charset="0"/>
                  <a:ea typeface="ヒラギノ角ゴ ProN W3" panose="020B0300000000000000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itchFamily="2" charset="0"/>
                <a:buChar char="•"/>
                <a:defRPr sz="1200">
                  <a:solidFill>
                    <a:schemeClr val="tx1"/>
                  </a:solidFill>
                  <a:latin typeface="Calibri" panose="020F0502020204030204" pitchFamily="34" charset="0"/>
                  <a:ea typeface="ヒラギノ角ゴ ProN W3" panose="020B0300000000000000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itchFamily="2" charset="0"/>
                <a:buChar char="•"/>
                <a:defRPr sz="1200">
                  <a:solidFill>
                    <a:schemeClr val="tx1"/>
                  </a:solidFill>
                  <a:latin typeface="Calibri" panose="020F0502020204030204" pitchFamily="34" charset="0"/>
                  <a:ea typeface="ヒラギノ角ゴ ProN W3" panose="020B0300000000000000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itchFamily="2" charset="0"/>
                <a:buChar char="•"/>
                <a:defRPr sz="1200">
                  <a:solidFill>
                    <a:schemeClr val="tx1"/>
                  </a:solidFill>
                  <a:latin typeface="Calibri" panose="020F0502020204030204" pitchFamily="34" charset="0"/>
                  <a:ea typeface="ヒラギノ角ゴ ProN W3" panose="020B0300000000000000" pitchFamily="34" charset="-128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GB" altLang="en-US" sz="1400">
                  <a:solidFill>
                    <a:srgbClr val="50356A"/>
                  </a:solidFill>
                  <a:latin typeface="Arial" panose="020B0604020202020204" pitchFamily="34" charset="0"/>
                </a:rPr>
                <a:t>SPARK</a:t>
              </a:r>
            </a:p>
          </p:txBody>
        </p:sp>
      </p:grp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05E26908-061B-674E-B659-704223BF6E6A}"/>
              </a:ext>
            </a:extLst>
          </p:cNvPr>
          <p:cNvSpPr txBox="1">
            <a:spLocks/>
          </p:cNvSpPr>
          <p:nvPr/>
        </p:nvSpPr>
        <p:spPr>
          <a:xfrm>
            <a:off x="8610600" y="3615491"/>
            <a:ext cx="2829654" cy="25485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400" dirty="0" err="1"/>
              <a:t>Abstract_State</a:t>
            </a:r>
            <a:endParaRPr lang="en-US" sz="2400" dirty="0"/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2400" dirty="0"/>
              <a:t>Initializes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2400" dirty="0" err="1"/>
              <a:t>Initial_Condition</a:t>
            </a:r>
            <a:endParaRPr lang="en-US" sz="2400" dirty="0"/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2400" dirty="0" err="1"/>
              <a:t>Contract_Cases</a:t>
            </a:r>
            <a:endParaRPr lang="en-US" sz="2400" dirty="0"/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2400" dirty="0"/>
              <a:t>Global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2400" dirty="0"/>
              <a:t>Depends</a:t>
            </a:r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00CDD1F3-E925-BE4C-9B20-60D3074E5637}"/>
              </a:ext>
            </a:extLst>
          </p:cNvPr>
          <p:cNvSpPr txBox="1">
            <a:spLocks/>
          </p:cNvSpPr>
          <p:nvPr/>
        </p:nvSpPr>
        <p:spPr>
          <a:xfrm>
            <a:off x="3554829" y="1687017"/>
            <a:ext cx="5142404" cy="2738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strong typing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low level programming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generics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object orientation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concurrency</a:t>
            </a:r>
          </a:p>
        </p:txBody>
      </p:sp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71F7D2DC-5055-5940-B838-43261C500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B1909-25A8-774B-B7CA-4DB401BD03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9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0087DD-9AF3-CF4B-95F2-AD58414D2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– flow analysis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B14011EE-31F7-8846-9CF8-74C792CB4FCD}"/>
              </a:ext>
            </a:extLst>
          </p:cNvPr>
          <p:cNvGraphicFramePr/>
          <p:nvPr>
            <p:extLst/>
          </p:nvPr>
        </p:nvGraphicFramePr>
        <p:xfrm>
          <a:off x="2032000" y="245277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E09D1CAC-0E56-6846-9AD6-606512773A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0" y="2341895"/>
            <a:ext cx="8289320" cy="1628447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93C2075-81F0-9642-A480-09E34181C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B1909-25A8-774B-B7CA-4DB401BD03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10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371049-BE1C-FC4C-A832-3724A36C3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– proof </a:t>
            </a: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CC62DF0F-DB20-3449-B84D-A56380596B1E}"/>
              </a:ext>
            </a:extLst>
          </p:cNvPr>
          <p:cNvGraphicFramePr/>
          <p:nvPr>
            <p:extLst/>
          </p:nvPr>
        </p:nvGraphicFramePr>
        <p:xfrm>
          <a:off x="2032000" y="245277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 3">
            <a:extLst>
              <a:ext uri="{FF2B5EF4-FFF2-40B4-BE49-F238E27FC236}">
                <a16:creationId xmlns:a16="http://schemas.microsoft.com/office/drawing/2014/main" id="{D720B629-ACBB-3949-B839-00D986B12A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113" y="2379827"/>
            <a:ext cx="9902013" cy="1858999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CA7BFCE-657F-0446-A771-4E420668C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B1909-25A8-774B-B7CA-4DB401BD03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54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27236D-316E-6243-A44C-4A6C49391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– demo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64E13C7-846C-CA4D-AD1F-E290E6E6E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530" y="1985962"/>
            <a:ext cx="8830940" cy="3773487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19348A7-3B99-9C42-9476-D13C76006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B1909-25A8-774B-B7CA-4DB401BD03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207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931051-15A6-A24F-BFEA-C00F61756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Bounding the language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E5B908-B6E5-704D-8A18-6279E4299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02686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Previous SPARK based on its own grammar subset of Ada</a:t>
            </a:r>
          </a:p>
          <a:p>
            <a:pPr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 many restrictions on program structure, control flow, language features</a:t>
            </a:r>
          </a:p>
          <a:p>
            <a:pPr>
              <a:buFont typeface="Wingdings" pitchFamily="2" charset="2"/>
              <a:buChar char="à"/>
            </a:pPr>
            <a:r>
              <a:rPr lang="en-US" dirty="0"/>
              <a:t> very hard to show value to new users before commitment!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David A. Wheeler: </a:t>
            </a:r>
            <a:r>
              <a:rPr lang="en-US" i="1" dirty="0"/>
              <a:t>“Be a good date; commitment happens later”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only exclude features that make formal analysis impossible: catching exceptions, using pointers (but ownership pointers on the way)</a:t>
            </a:r>
          </a:p>
        </p:txBody>
      </p:sp>
    </p:spTree>
    <p:extLst>
      <p:ext uri="{BB962C8B-B14F-4D97-AF65-F5344CB8AC3E}">
        <p14:creationId xmlns:p14="http://schemas.microsoft.com/office/powerpoint/2010/main" val="995570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931051-15A6-A24F-BFEA-C00F61756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Bounding the program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E5B908-B6E5-704D-8A18-6279E4299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Previous SPARK based on opt-out only (with annotation #hide)</a:t>
            </a:r>
          </a:p>
          <a:p>
            <a:pPr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 Need for shadow (spec) files at boundaries (libraries, hardware, OS)</a:t>
            </a:r>
          </a:p>
          <a:p>
            <a:pPr>
              <a:buFont typeface="Wingdings" pitchFamily="2" charset="2"/>
              <a:buChar char="à"/>
            </a:pPr>
            <a:r>
              <a:rPr lang="en-US" dirty="0"/>
              <a:t> Not adapted to retrospective analysis</a:t>
            </a:r>
          </a:p>
          <a:p>
            <a:pPr>
              <a:buFont typeface="Wingdings" pitchFamily="2" charset="2"/>
              <a:buChar char="à"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a mix of opt-in, opt-out and opt-auto (for included specs)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Choice of boundary at top-level for mixing unit-level test &amp; proof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 Choice is questioned by some users requiring more flexibility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009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931051-15A6-A24F-BFEA-C00F61756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Code-level specifications and beyond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E5B908-B6E5-704D-8A18-6279E4299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Previous SPARK based on logical specifications only (#pre, #post)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based on executable specifications by default (with escape hatch):</a:t>
            </a:r>
          </a:p>
          <a:p>
            <a:pPr lvl="1">
              <a:buFontTx/>
              <a:buChar char="-"/>
            </a:pPr>
            <a:r>
              <a:rPr lang="en-US" dirty="0"/>
              <a:t>preconditions, postconditions on subprograms</a:t>
            </a:r>
          </a:p>
          <a:p>
            <a:pPr lvl="1">
              <a:buFontTx/>
              <a:buChar char="-"/>
            </a:pPr>
            <a:r>
              <a:rPr lang="en-US" dirty="0"/>
              <a:t>predicates, invariants on types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Looking at expanding the specification towards design models:</a:t>
            </a:r>
          </a:p>
          <a:p>
            <a:pPr lvl="1">
              <a:buFontTx/>
              <a:buChar char="-"/>
            </a:pPr>
            <a:r>
              <a:rPr lang="en-US" dirty="0"/>
              <a:t>data-flow programs in Simulink</a:t>
            </a:r>
          </a:p>
          <a:p>
            <a:pPr lvl="1">
              <a:buFontTx/>
              <a:buChar char="-"/>
            </a:pPr>
            <a:r>
              <a:rPr lang="en-US" dirty="0"/>
              <a:t>design models in VDM, AADL+AGREE, </a:t>
            </a:r>
            <a:r>
              <a:rPr lang="en-US" dirty="0" err="1"/>
              <a:t>SysML+SpeAR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240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931051-15A6-A24F-BFEA-C00F61756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at function level and beyond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E5B908-B6E5-704D-8A18-6279E4299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Previous SPARK: only function-level analysis (dataflow analysis or proof)</a:t>
            </a:r>
          </a:p>
          <a:p>
            <a:pPr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 Requires too much specification effort</a:t>
            </a:r>
          </a:p>
          <a:p>
            <a:pPr>
              <a:buFont typeface="Wingdings" pitchFamily="2" charset="2"/>
              <a:buChar char="à"/>
            </a:pPr>
            <a:endParaRPr lang="en-US" dirty="0"/>
          </a:p>
          <a:p>
            <a:pPr marL="0" indent="0">
              <a:buNone/>
            </a:pPr>
            <a:r>
              <a:rPr lang="en-US" dirty="0"/>
              <a:t>Current SPARK: mostly function-level analysis, but…</a:t>
            </a:r>
          </a:p>
          <a:p>
            <a:pPr>
              <a:buFontTx/>
              <a:buChar char="-"/>
            </a:pPr>
            <a:r>
              <a:rPr lang="en-US" dirty="0"/>
              <a:t>Read/write effects are generated if needed</a:t>
            </a:r>
          </a:p>
          <a:p>
            <a:pPr>
              <a:buFontTx/>
              <a:buChar char="-"/>
            </a:pPr>
            <a:r>
              <a:rPr lang="en-US" dirty="0"/>
              <a:t>Instances of generics (templates) are separately analyzed</a:t>
            </a:r>
          </a:p>
          <a:p>
            <a:pPr>
              <a:buFontTx/>
              <a:buChar char="-"/>
            </a:pPr>
            <a:r>
              <a:rPr lang="en-US" dirty="0"/>
              <a:t>Read/write concurrent accesses are analyzed globally</a:t>
            </a:r>
          </a:p>
          <a:p>
            <a:pPr>
              <a:buFontTx/>
              <a:buChar char="-"/>
            </a:pPr>
            <a:r>
              <a:rPr lang="en-US" dirty="0"/>
              <a:t>Subprograms may be </a:t>
            </a:r>
            <a:r>
              <a:rPr lang="en-US" dirty="0" err="1"/>
              <a:t>inlined</a:t>
            </a:r>
            <a:r>
              <a:rPr lang="en-US" dirty="0"/>
              <a:t>, loops may be unrolled…</a:t>
            </a:r>
          </a:p>
        </p:txBody>
      </p:sp>
    </p:spTree>
    <p:extLst>
      <p:ext uri="{BB962C8B-B14F-4D97-AF65-F5344CB8AC3E}">
        <p14:creationId xmlns:p14="http://schemas.microsoft.com/office/powerpoint/2010/main" val="89306317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</TotalTime>
  <Words>778</Words>
  <Application>Microsoft Macintosh PowerPoint</Application>
  <PresentationFormat>Grand écran</PresentationFormat>
  <Paragraphs>131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3" baseType="lpstr">
      <vt:lpstr>ＭＳ Ｐゴシック</vt:lpstr>
      <vt:lpstr>Arial</vt:lpstr>
      <vt:lpstr>Calibri</vt:lpstr>
      <vt:lpstr>Calibri Light</vt:lpstr>
      <vt:lpstr>Wingdings</vt:lpstr>
      <vt:lpstr>Thème Office</vt:lpstr>
      <vt:lpstr>Boundaries of Formal Program Verification</vt:lpstr>
      <vt:lpstr>SPARK – the language</vt:lpstr>
      <vt:lpstr>SPARK – flow analysis</vt:lpstr>
      <vt:lpstr>SPARK – proof </vt:lpstr>
      <vt:lpstr>SPARK – demo </vt:lpstr>
      <vt:lpstr>Bounding the language</vt:lpstr>
      <vt:lpstr>Bounding the program</vt:lpstr>
      <vt:lpstr>Code-level specifications and beyond</vt:lpstr>
      <vt:lpstr>Analysis at function level and beyond</vt:lpstr>
      <vt:lpstr>Bounding the expertise</vt:lpstr>
      <vt:lpstr>Example of required expertise: manual proof</vt:lpstr>
      <vt:lpstr>Bounding the expertise</vt:lpstr>
      <vt:lpstr>From tour-de-force to run-of-the-mill</vt:lpstr>
      <vt:lpstr>Building the expertise</vt:lpstr>
      <vt:lpstr>Bounding the effort</vt:lpstr>
      <vt:lpstr>Expanding to application on legacy software</vt:lpstr>
      <vt:lpstr>Expanding the user base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Boundaries of Formal Program Verification</dc:title>
  <dc:creator>Utilisateur Microsoft Office</dc:creator>
  <cp:lastModifiedBy>Utilisateur Microsoft Office</cp:lastModifiedBy>
  <cp:revision>49</cp:revision>
  <cp:lastPrinted>2018-07-09T15:17:50Z</cp:lastPrinted>
  <dcterms:created xsi:type="dcterms:W3CDTF">2018-07-09T13:31:59Z</dcterms:created>
  <dcterms:modified xsi:type="dcterms:W3CDTF">2018-07-12T22:00:46Z</dcterms:modified>
</cp:coreProperties>
</file>